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8" r:id="rId9"/>
    <p:sldId id="265" r:id="rId10"/>
    <p:sldId id="266" r:id="rId11"/>
    <p:sldId id="269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5DAC4-A215-49E0-91AB-771594C676B9}" type="datetimeFigureOut">
              <a:rPr lang="ru-RU"/>
              <a:pPr>
                <a:defRPr/>
              </a:pPr>
              <a:t>12.12.2014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56BBC-EAA6-47A3-828F-8E45C65EAC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ADF79-8C14-4AE9-BA52-884BF0DB26EB}" type="datetimeFigureOut">
              <a:rPr lang="ru-RU"/>
              <a:pPr>
                <a:defRPr/>
              </a:pPr>
              <a:t>12.12.2014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1B0F1-0EFE-4EFD-A816-D0911E460E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69027-6479-41CA-AF56-1756A8832C39}" type="datetimeFigureOut">
              <a:rPr lang="ru-RU"/>
              <a:pPr>
                <a:defRPr/>
              </a:pPr>
              <a:t>12.12.2014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E14A1-1E12-46BF-9EA1-C6051A454D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EDEDE-9E7D-473F-9689-0D5BC5F05D92}" type="datetimeFigureOut">
              <a:rPr lang="ru-RU"/>
              <a:pPr>
                <a:defRPr/>
              </a:pPr>
              <a:t>12.12.2014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2C07B-0744-43C5-8DB0-28D688ACFE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9161D-7FE5-4E2C-90FA-C271502D64AB}" type="datetimeFigureOut">
              <a:rPr lang="ru-RU"/>
              <a:pPr>
                <a:defRPr/>
              </a:pPr>
              <a:t>12.12.2014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71A5B-3C56-43F4-9BCB-6BF79464A9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C3967-A7A4-43AA-97DC-B7319D2EA4B1}" type="datetimeFigureOut">
              <a:rPr lang="ru-RU"/>
              <a:pPr>
                <a:defRPr/>
              </a:pPr>
              <a:t>12.12.2014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973E9-CD7B-4DE6-AFC5-4003CCA05B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5F916-7C02-4B93-A248-0C67BA6EDC08}" type="datetimeFigureOut">
              <a:rPr lang="ru-RU"/>
              <a:pPr>
                <a:defRPr/>
              </a:pPr>
              <a:t>12.12.2014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524D0-3A71-4933-AC27-AE455FF1D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35A2E-6139-4DBB-A1F9-184F51A72E57}" type="datetimeFigureOut">
              <a:rPr lang="ru-RU"/>
              <a:pPr>
                <a:defRPr/>
              </a:pPr>
              <a:t>12.12.2014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FF737-0B62-4BAC-BF4E-97B69BC3DB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4DC75-7B4D-452E-969B-1C3EE027AABF}" type="datetimeFigureOut">
              <a:rPr lang="ru-RU"/>
              <a:pPr>
                <a:defRPr/>
              </a:pPr>
              <a:t>12.12.2014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EA41D-44D5-4D16-85EB-86C3CBDEEB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5332E-255B-4E83-99F5-247B635B1B59}" type="datetimeFigureOut">
              <a:rPr lang="ru-RU"/>
              <a:pPr>
                <a:defRPr/>
              </a:pPr>
              <a:t>12.12.2014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AB2DA-6D24-4AE6-9C98-A8876E34CC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08D35-77AB-4647-BF1D-986E1345526D}" type="datetimeFigureOut">
              <a:rPr lang="ru-RU"/>
              <a:pPr>
                <a:defRPr/>
              </a:pPr>
              <a:t>12.12.2014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411DF5-7C68-44E8-B74B-C19D6D43C6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DAD4029-DFBB-44A6-8950-F0E194825441}" type="datetimeFigureOut">
              <a:rPr lang="ru-RU"/>
              <a:pPr>
                <a:defRPr/>
              </a:pPr>
              <a:t>12.12.2014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84FCD9C-8D12-403B-95D3-D87E9257D1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2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C32D2E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C32D2E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84AA33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5;&#1086;&#1083;&#1100;&#1079;&#1086;&#1074;&#1072;&#1090;&#1077;&#1083;&#1100;\&#1056;&#1072;&#1073;&#1086;&#1095;&#1080;&#1081;%20&#1089;&#1090;&#1086;&#1083;\&#1087;&#1088;&#1077;&#1079;&#1077;&#1085;&#1090;&#1072;&#1094;&#1080;&#1103;\Kolybelnye_pesni_Spyat_ustalye_igrushki_vmusice.net.mp3" TargetMode="Externa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87;&#1088;&#1077;&#1079;&#1077;&#1085;&#1090;&#1072;&#1094;&#1080;&#1103;%20&#1082;&#1086;&#1083;&#1099;&#1073;&#1077;&#1083;&#1100;&#1085;&#1099;&#1077;\iz_mul_tfil_ma_Umka_-_kolybel_naya_dlya_Umki_muzofon.com.mp3" TargetMode="Externa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93896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C000"/>
                </a:solidFill>
              </a:rPr>
              <a:t>КОЛЫБЕЛЬНЫЕ ПЕСНИ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026" name="Picture 2" descr="C:\Documents and Settings\Пользователь\Рабочий стол\фото\68340589_koluybelna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785926"/>
            <a:ext cx="5316566" cy="47849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25098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FFFF00"/>
                </a:solidFill>
              </a:rPr>
              <a:t>1) Прочитайте самостоятельно колыбельную песню Валерия Брюсова. «Спи, мой мальчик! Птицы спят…»</a:t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2) Давайте обсудим прочитанное.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457200" y="4214813"/>
            <a:ext cx="8229600" cy="2109787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5122" name="Picture 2" descr="C:\Documents and Settings\Пользователь\Рабочий стол\фото\15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52458" y="2531479"/>
            <a:ext cx="5591542" cy="43265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785813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92D050"/>
                </a:solidFill>
              </a:rPr>
              <a:t>Дыхательная гимнастика «ЖУК»</a:t>
            </a: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253037"/>
          </a:xfrm>
        </p:spPr>
        <p:txBody>
          <a:bodyPr>
            <a:normAutofit/>
          </a:bodyPr>
          <a:lstStyle/>
          <a:p>
            <a:pPr marL="274320" indent="-274320" algn="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   </a:t>
            </a:r>
            <a:r>
              <a:rPr lang="ru-RU" b="1" dirty="0" err="1" smtClean="0">
                <a:solidFill>
                  <a:srgbClr val="FFFF00"/>
                </a:solidFill>
              </a:rPr>
              <a:t>Жу-у</a:t>
            </a:r>
            <a:r>
              <a:rPr lang="ru-RU" b="1" dirty="0" smtClean="0">
                <a:solidFill>
                  <a:srgbClr val="FFFF00"/>
                </a:solidFill>
              </a:rPr>
              <a:t> –сказал крылатый жук,</a:t>
            </a:r>
          </a:p>
          <a:p>
            <a:pPr marL="274320" indent="-274320" algn="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rgbClr val="FFFF00"/>
                </a:solidFill>
              </a:rPr>
              <a:t> посижу и пожужжу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b="1" dirty="0" smtClean="0">
              <a:solidFill>
                <a:srgbClr val="FFFF00"/>
              </a:solidFill>
            </a:endParaRP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b="1" dirty="0" smtClean="0">
              <a:solidFill>
                <a:srgbClr val="FFFF00"/>
              </a:solidFill>
            </a:endParaRP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b="1" dirty="0" smtClean="0">
              <a:solidFill>
                <a:srgbClr val="FFFF00"/>
              </a:solidFill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b="1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274320" indent="-274320" algn="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chemeClr val="bg2">
                    <a:lumMod val="75000"/>
                  </a:schemeClr>
                </a:solidFill>
              </a:rPr>
              <a:t>1.Скрестите руки на груди, разведите руки в стороны, поднимите голову - </a:t>
            </a:r>
            <a:r>
              <a:rPr lang="ru-RU" b="1" dirty="0" smtClean="0">
                <a:solidFill>
                  <a:srgbClr val="00B050"/>
                </a:solidFill>
              </a:rPr>
              <a:t>ВДОХ</a:t>
            </a:r>
            <a:r>
              <a:rPr lang="ru-RU" b="1" dirty="0" smtClean="0">
                <a:solidFill>
                  <a:schemeClr val="bg2">
                    <a:lumMod val="75000"/>
                  </a:schemeClr>
                </a:solidFill>
              </a:rPr>
              <a:t>;</a:t>
            </a:r>
          </a:p>
          <a:p>
            <a:pPr marL="274320" indent="-274320" algn="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b="1" dirty="0" smtClean="0">
              <a:solidFill>
                <a:schemeClr val="bg2">
                  <a:lumMod val="75000"/>
                </a:schemeClr>
              </a:solidFill>
            </a:endParaRPr>
          </a:p>
          <a:p>
            <a:pPr marL="274320" indent="-274320" algn="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solidFill>
                  <a:schemeClr val="bg2">
                    <a:lumMod val="75000"/>
                  </a:schemeClr>
                </a:solidFill>
              </a:rPr>
              <a:t>2.Скрестите руки на груди, опустите голову - </a:t>
            </a:r>
            <a:r>
              <a:rPr lang="ru-RU" b="1" dirty="0" smtClean="0">
                <a:solidFill>
                  <a:srgbClr val="00B050"/>
                </a:solidFill>
              </a:rPr>
              <a:t>ВЫДОХ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Documents and Settings\Пользователь\Рабочий стол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71546"/>
            <a:ext cx="3373967" cy="28432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Пользователь\Рабочий стол\фото\709c49c324a791e347b3899a8815343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428604"/>
            <a:ext cx="6143668" cy="61436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9533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FF00"/>
                </a:solidFill>
              </a:rPr>
              <a:t>До новых встреч!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" name="Kolybelnye_pesni_Spyat_ustalye_igrushki_vmusice.net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/>
          <a:srcRect/>
          <a:stretch>
            <a:fillRect/>
          </a:stretch>
        </p:blipFill>
        <p:spPr>
          <a:xfrm>
            <a:off x="642938" y="6072188"/>
            <a:ext cx="304800" cy="304800"/>
          </a:xfrm>
        </p:spPr>
      </p:pic>
    </p:spTree>
  </p:cSld>
  <p:clrMapOvr>
    <a:masterClrMapping/>
  </p:clrMapOvr>
  <p:transition spd="slow" advClick="0" advTm="4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84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29527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57200" y="2643188"/>
            <a:ext cx="8229600" cy="3681412"/>
          </a:xfrm>
        </p:spPr>
        <p:txBody>
          <a:bodyPr/>
          <a:lstStyle/>
          <a:p>
            <a:pPr algn="just">
              <a:buFont typeface="Wingdings 2" pitchFamily="18" charset="2"/>
              <a:buNone/>
            </a:pPr>
            <a:r>
              <a:rPr lang="ru-RU" sz="3200" b="1" smtClean="0">
                <a:solidFill>
                  <a:srgbClr val="FFFF00"/>
                </a:solidFill>
              </a:rPr>
              <a:t>Цель урока</a:t>
            </a:r>
            <a:r>
              <a:rPr lang="ru-RU" sz="3200" smtClean="0">
                <a:solidFill>
                  <a:srgbClr val="FFFF00"/>
                </a:solidFill>
              </a:rPr>
              <a:t>: </a:t>
            </a:r>
            <a:r>
              <a:rPr lang="ru-RU" sz="4400" b="1" smtClean="0">
                <a:solidFill>
                  <a:srgbClr val="FFC000"/>
                </a:solidFill>
              </a:rPr>
              <a:t>углубление знаний о колыбельных песнях</a:t>
            </a:r>
          </a:p>
          <a:p>
            <a:endParaRPr lang="ru-RU" smtClean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524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75"/>
            <a:ext cx="8229600" cy="5929313"/>
          </a:xfrm>
        </p:spPr>
        <p:txBody>
          <a:bodyPr>
            <a:normAutofit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800" b="1" dirty="0" smtClean="0">
                <a:solidFill>
                  <a:srgbClr val="FFFF00"/>
                </a:solidFill>
              </a:rPr>
              <a:t>План: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3800" dirty="0" smtClean="0">
              <a:solidFill>
                <a:srgbClr val="FFFF00"/>
              </a:solidFill>
            </a:endParaRPr>
          </a:p>
          <a:p>
            <a:pPr marL="514350" indent="-514350" algn="just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sz="3000" b="1" dirty="0" smtClean="0">
                <a:solidFill>
                  <a:srgbClr val="FFC000"/>
                </a:solidFill>
              </a:rPr>
              <a:t>Выяснить, что мы знаем о колыбельных песнях;</a:t>
            </a:r>
          </a:p>
          <a:p>
            <a:pPr marL="514350" indent="-514350" algn="just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sz="3000" b="1" dirty="0" smtClean="0">
                <a:solidFill>
                  <a:srgbClr val="FFC000"/>
                </a:solidFill>
              </a:rPr>
              <a:t>Когда они появились и зачем их поют?</a:t>
            </a:r>
          </a:p>
          <a:p>
            <a:pPr marL="514350" indent="-514350" algn="just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sz="3000" b="1" dirty="0" smtClean="0">
                <a:solidFill>
                  <a:srgbClr val="FFC000"/>
                </a:solidFill>
              </a:rPr>
              <a:t>Какие бывают колыбельные песни?</a:t>
            </a:r>
          </a:p>
          <a:p>
            <a:pPr marL="514350" indent="-514350" algn="just" fontAlgn="auto">
              <a:spcAft>
                <a:spcPts val="0"/>
              </a:spcAft>
              <a:buClr>
                <a:schemeClr val="accent3"/>
              </a:buClr>
              <a:buFont typeface="+mj-lt"/>
              <a:buAutoNum type="arabicPeriod"/>
              <a:defRPr/>
            </a:pPr>
            <a:r>
              <a:rPr lang="ru-RU" sz="3000" b="1" dirty="0" smtClean="0">
                <a:solidFill>
                  <a:srgbClr val="FFC000"/>
                </a:solidFill>
              </a:rPr>
              <a:t>Научиться выразительно читать и петь колыбельные песни.</a:t>
            </a:r>
            <a:endParaRPr lang="ru-RU" dirty="0"/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Пользователь\Рабочий стол\фото\bad792b7b39332e79ff1feff0a9d0ffe.jpg"/>
          <p:cNvPicPr>
            <a:picLocks noChangeAspect="1" noChangeArrowheads="1"/>
          </p:cNvPicPr>
          <p:nvPr/>
        </p:nvPicPr>
        <p:blipFill>
          <a:blip r:embed="rId2">
            <a:lum bright="30000" contrast="40000"/>
          </a:blip>
          <a:srcRect/>
          <a:stretch>
            <a:fillRect/>
          </a:stretch>
        </p:blipFill>
        <p:spPr bwMode="auto">
          <a:xfrm>
            <a:off x="0" y="928670"/>
            <a:ext cx="4451349" cy="3338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14290"/>
            <a:ext cx="8305800" cy="6643710"/>
          </a:xfrm>
        </p:spPr>
        <p:txBody>
          <a:bodyPr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3100" dirty="0" smtClean="0">
                <a:solidFill>
                  <a:srgbClr val="FFFF00"/>
                </a:solidFill>
              </a:rPr>
              <a:t>Есть у белорусского поэта Максима Танка стихотворение «Вопросы и ответы».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>
                <a:solidFill>
                  <a:srgbClr val="92D050"/>
                </a:solidFill>
              </a:rPr>
              <a:t>-</a:t>
            </a:r>
            <a:r>
              <a:rPr lang="ru-RU" sz="3100" b="1" dirty="0" smtClean="0">
                <a:solidFill>
                  <a:srgbClr val="00B050"/>
                </a:solidFill>
              </a:rPr>
              <a:t>Дедушка, кто старше меня?</a:t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>- Твой папа и мама.</a:t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>- А кто старше, чем они?</a:t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>-  Мы с бабушкой…</a:t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>- А кто старше всех на свете?</a:t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>- Внученька, старше всех на свете, я думаю,</a:t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>   Наш хлеб насущный</a:t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>   Да ещё колыбельная, </a:t>
            </a:r>
            <a:br>
              <a:rPr lang="ru-RU" sz="3100" b="1" dirty="0" smtClean="0">
                <a:solidFill>
                  <a:srgbClr val="00B050"/>
                </a:solidFill>
              </a:rPr>
            </a:br>
            <a:r>
              <a:rPr lang="ru-RU" sz="3100" b="1" dirty="0" smtClean="0">
                <a:solidFill>
                  <a:srgbClr val="00B050"/>
                </a:solidFill>
              </a:rPr>
              <a:t>   Которую поёт твоя мама.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rgbClr val="FFFF00"/>
                </a:solidFill>
              </a:rPr>
              <a:t>Речевая разминка </a:t>
            </a:r>
            <a:r>
              <a:rPr lang="ru-RU" b="1" smtClean="0"/>
              <a:t/>
            </a:r>
            <a:br>
              <a:rPr lang="ru-RU" b="1" smtClean="0"/>
            </a:br>
            <a:r>
              <a:rPr lang="ru-RU" sz="2000" i="1" smtClean="0"/>
              <a:t>прочитайте скороговорку</a:t>
            </a:r>
          </a:p>
        </p:txBody>
      </p:sp>
      <p:sp>
        <p:nvSpPr>
          <p:cNvPr id="17410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  <a:buFont typeface="Wingdings 2" pitchFamily="18" charset="2"/>
              <a:buNone/>
            </a:pPr>
            <a:r>
              <a:rPr lang="ru-RU" sz="4400" b="1" smtClean="0">
                <a:solidFill>
                  <a:srgbClr val="00B050"/>
                </a:solidFill>
              </a:rPr>
              <a:t>Щуку я тащу, тащу</a:t>
            </a:r>
          </a:p>
          <a:p>
            <a:pPr algn="ctr">
              <a:lnSpc>
                <a:spcPct val="150000"/>
              </a:lnSpc>
              <a:buFont typeface="Wingdings 2" pitchFamily="18" charset="2"/>
              <a:buNone/>
            </a:pPr>
            <a:r>
              <a:rPr lang="ru-RU" sz="4400" b="1" smtClean="0">
                <a:solidFill>
                  <a:srgbClr val="00B050"/>
                </a:solidFill>
              </a:rPr>
              <a:t>Щуку я не упущу!</a:t>
            </a:r>
          </a:p>
          <a:p>
            <a:endParaRPr lang="ru-RU" smtClean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652463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FF00"/>
                </a:solidFill>
              </a:rPr>
              <a:t>Колыбельная песня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2050" name="Picture 2" descr="C:\Documents and Settings\Пользователь\Рабочий стол\фото\77215327_3818405_6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52614"/>
            <a:ext cx="5500694" cy="37053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8435" name="Содержимое 3"/>
          <p:cNvSpPr>
            <a:spLocks noGrp="1"/>
          </p:cNvSpPr>
          <p:nvPr>
            <p:ph idx="1"/>
          </p:nvPr>
        </p:nvSpPr>
        <p:spPr>
          <a:xfrm>
            <a:off x="457200" y="1500188"/>
            <a:ext cx="8229600" cy="3429000"/>
          </a:xfrm>
        </p:spPr>
        <p:txBody>
          <a:bodyPr/>
          <a:lstStyle/>
          <a:p>
            <a:pPr algn="r">
              <a:buFont typeface="Wingdings 2" pitchFamily="18" charset="2"/>
              <a:buNone/>
            </a:pPr>
            <a:r>
              <a:rPr lang="ru-RU" b="1" smtClean="0">
                <a:solidFill>
                  <a:srgbClr val="00B050"/>
                </a:solidFill>
              </a:rPr>
              <a:t>Баю-баю, баю-бай,</a:t>
            </a:r>
          </a:p>
          <a:p>
            <a:pPr algn="r">
              <a:buFont typeface="Wingdings 2" pitchFamily="18" charset="2"/>
              <a:buNone/>
            </a:pPr>
            <a:r>
              <a:rPr lang="ru-RU" b="1" smtClean="0">
                <a:solidFill>
                  <a:srgbClr val="00B050"/>
                </a:solidFill>
              </a:rPr>
              <a:t>Ты собаченька, не лай,</a:t>
            </a:r>
          </a:p>
          <a:p>
            <a:pPr algn="r">
              <a:buFont typeface="Wingdings 2" pitchFamily="18" charset="2"/>
              <a:buNone/>
            </a:pPr>
            <a:r>
              <a:rPr lang="ru-RU" b="1" smtClean="0">
                <a:solidFill>
                  <a:srgbClr val="00B050"/>
                </a:solidFill>
              </a:rPr>
              <a:t>Белобока, не скули,</a:t>
            </a:r>
          </a:p>
          <a:p>
            <a:pPr algn="r">
              <a:buFont typeface="Wingdings 2" pitchFamily="18" charset="2"/>
              <a:buNone/>
            </a:pPr>
            <a:r>
              <a:rPr lang="ru-RU" b="1" smtClean="0">
                <a:solidFill>
                  <a:srgbClr val="00B050"/>
                </a:solidFill>
              </a:rPr>
              <a:t>Мою Владу не буди</a:t>
            </a:r>
          </a:p>
          <a:p>
            <a:pPr algn="ctr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8096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39591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rgbClr val="00B050"/>
                </a:solidFill>
              </a:rPr>
              <a:t>Темна ноченька – не спится, </a:t>
            </a:r>
          </a:p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rgbClr val="00B050"/>
                </a:solidFill>
              </a:rPr>
              <a:t>Моя Владочка боится</a:t>
            </a:r>
          </a:p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rgbClr val="00B050"/>
                </a:solidFill>
              </a:rPr>
              <a:t>Ты собаченька не лай,</a:t>
            </a:r>
          </a:p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rgbClr val="00B050"/>
                </a:solidFill>
              </a:rPr>
              <a:t>Мою Владу не пугай!</a:t>
            </a:r>
          </a:p>
        </p:txBody>
      </p:sp>
      <p:pic>
        <p:nvPicPr>
          <p:cNvPr id="3074" name="Picture 2" descr="C:\Documents and Settings\Пользователь\Рабочий стол\фото\1360237842_vfksi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19" y="2536286"/>
            <a:ext cx="5286381" cy="43217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5715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92D050"/>
                </a:solidFill>
              </a:rPr>
              <a:t>Пальчиковая гимнастика</a:t>
            </a:r>
            <a:endParaRPr lang="ru-RU" b="1" dirty="0">
              <a:solidFill>
                <a:srgbClr val="92D050"/>
              </a:solidFill>
            </a:endParaRPr>
          </a:p>
        </p:txBody>
      </p:sp>
      <p:pic>
        <p:nvPicPr>
          <p:cNvPr id="20482" name="Содержимое 4" descr="20141201_21424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28688" y="774700"/>
            <a:ext cx="6862762" cy="6083300"/>
          </a:xfrm>
        </p:spPr>
      </p:pic>
      <p:pic>
        <p:nvPicPr>
          <p:cNvPr id="20483" name="Picture 2" descr="C:\Documents and Settings\Пользователь\Рабочий стол\фото\20141201_2142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75813" y="50220563"/>
            <a:ext cx="5384800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8669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100" dirty="0" smtClean="0">
                <a:solidFill>
                  <a:srgbClr val="FFFF00"/>
                </a:solidFill>
              </a:rPr>
              <a:t>Очень нежную песню сочинили Ю.Яковлев и композитор Е. </a:t>
            </a:r>
            <a:r>
              <a:rPr lang="ru-RU" sz="3100" dirty="0" err="1" smtClean="0">
                <a:solidFill>
                  <a:srgbClr val="FFFF00"/>
                </a:solidFill>
              </a:rPr>
              <a:t>Крылатов</a:t>
            </a:r>
            <a:r>
              <a:rPr lang="ru-RU" sz="3100" dirty="0" smtClean="0">
                <a:solidFill>
                  <a:srgbClr val="FFFF00"/>
                </a:solidFill>
              </a:rPr>
              <a:t>  к </a:t>
            </a:r>
            <a:r>
              <a:rPr lang="ru-RU" sz="3100" dirty="0" err="1" smtClean="0">
                <a:solidFill>
                  <a:srgbClr val="FFFF00"/>
                </a:solidFill>
              </a:rPr>
              <a:t>М\ф</a:t>
            </a:r>
            <a:r>
              <a:rPr lang="ru-RU" sz="3100" dirty="0" smtClean="0">
                <a:solidFill>
                  <a:srgbClr val="FFFF00"/>
                </a:solidFill>
              </a:rPr>
              <a:t> «Умка». Послушайте фрагмент песни.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Documents and Settings\Пользователь\Рабочий стол\фото\0ca990ca2349ecee060cb3ca341fd3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2500306"/>
            <a:ext cx="5102236" cy="38266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163"/>
            <a:ext cx="8229600" cy="2636837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b="1" smtClean="0">
                <a:solidFill>
                  <a:srgbClr val="00B050"/>
                </a:solidFill>
              </a:rPr>
              <a:t>Что вы почувствовали, слушая фрагмент песни?</a:t>
            </a:r>
          </a:p>
        </p:txBody>
      </p:sp>
      <p:pic>
        <p:nvPicPr>
          <p:cNvPr id="21509" name="iz_mul_tfil_ma_Umka_-_kolybel_naya_dlya_Umki_muzofon.com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68313" y="60928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15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86223" fill="hold"/>
                                        <p:tgtEl>
                                          <p:spTgt spid="2150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09"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09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114</TotalTime>
  <Words>145</Words>
  <PresentationFormat>Экран (4:3)</PresentationFormat>
  <Paragraphs>34</Paragraphs>
  <Slides>12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Constantia</vt:lpstr>
      <vt:lpstr>Arial</vt:lpstr>
      <vt:lpstr>Calibri</vt:lpstr>
      <vt:lpstr>Wingdings 2</vt:lpstr>
      <vt:lpstr>Поток</vt:lpstr>
      <vt:lpstr>Поток</vt:lpstr>
      <vt:lpstr>Слайд 1</vt:lpstr>
      <vt:lpstr>Слайд 2</vt:lpstr>
      <vt:lpstr>Слайд 3</vt:lpstr>
      <vt:lpstr>Слайд 4</vt:lpstr>
      <vt:lpstr>Речевая разминка  прочитайте скороговорку</vt:lpstr>
      <vt:lpstr>Колыбельная песня</vt:lpstr>
      <vt:lpstr>Слайд 7</vt:lpstr>
      <vt:lpstr>Пальчиковая гимнастика</vt:lpstr>
      <vt:lpstr>Очень нежную песню сочинили Ю.Яковлев и композитор Е. Крылатов  к М\ф «Умка». Послушайте фрагмент песни. </vt:lpstr>
      <vt:lpstr>1) Прочитайте самостоятельно колыбельную песню Валерия Брюсова. «Спи, мой мальчик! Птицы спят…» 2) Давайте обсудим прочитанное. </vt:lpstr>
      <vt:lpstr>Дыхательная гимнастика «ЖУК»</vt:lpstr>
      <vt:lpstr>До новых встреч!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КОЛЫБЕЛЬНЫЕ ПЕСНИ</dc:title>
  <cp:lastModifiedBy>Admin</cp:lastModifiedBy>
  <cp:revision>25</cp:revision>
  <dcterms:modified xsi:type="dcterms:W3CDTF">2014-12-12T07:26:49Z</dcterms:modified>
</cp:coreProperties>
</file>